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5670550" cx="10080625"/>
  <p:notesSz cx="7559675" cy="10691800"/>
  <p:embeddedFontLst>
    <p:embeddedFont>
      <p:font typeface="Roboto"/>
      <p:regular r:id="rId58"/>
      <p:bold r:id="rId59"/>
      <p:italic r:id="rId60"/>
      <p:boldItalic r:id="rId61"/>
    </p:embeddedFont>
    <p:embeddedFont>
      <p:font typeface="Montserrat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Montserrat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6.xml"/><Relationship Id="rId64" Type="http://schemas.openxmlformats.org/officeDocument/2006/relationships/font" Target="fonts/Montserrat-italic.fntdata"/><Relationship Id="rId63" Type="http://schemas.openxmlformats.org/officeDocument/2006/relationships/font" Target="fonts/Montserrat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65" Type="http://schemas.openxmlformats.org/officeDocument/2006/relationships/font" Target="fonts/Montserrat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Roboto-bold.fntdata"/><Relationship Id="rId14" Type="http://schemas.openxmlformats.org/officeDocument/2006/relationships/slide" Target="slides/slide10.xml"/><Relationship Id="rId58" Type="http://schemas.openxmlformats.org/officeDocument/2006/relationships/font" Target="fonts/Roboto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22ba35a97_0_3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22ba35a97_0_3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244afdede_0_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244afdede_0_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Coase transaction theory of </a:t>
            </a:r>
            <a:r>
              <a:rPr lang="en-US"/>
              <a:t>Reflexive</a:t>
            </a:r>
            <a:r>
              <a:rPr lang="en-US"/>
              <a:t> relationships.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was problematic in 1865 is an opportunity in 2025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244afdede_0_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244afdede_0_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6cb1c518f_0_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46cb1c518f_0_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“Three Generation” problem - Creators, Caretakers, Freeloaders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217f3591b_2_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217f3591b_2_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21be7bef2_0_2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21be7bef2_0_2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Based on “Depression, Not Recession” by Ray Dalio in 1991, Barron’s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217f3591b_2_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217f3591b_2_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217f3591b_2_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217f3591b_2_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sum of these trends is that we need a pro-active solution to a future dollar crisis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2684efe11_0_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2684efe11_0_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217f3591b_3_3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217f3591b_3_3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217f3591b_2_4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217f3591b_2_4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ChatGPT uses will be spread out in the presentation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6cb1c518f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46cb1c518f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economic transactions are local, so a regional currency will be more responsive to local conditions.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25aedddb9_0_5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425aedddb9_0_5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Token platforms operate at a regional level like the original Federal Reserve banks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25f026b6c_0_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25f026b6c_0_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21be7bef2_0_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21be7bef2_0_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Dollar and Gold: complex objects are resolved into a single dimension (Price).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Crypto Platform can model with more dimensions - different backing, asymmetrical exchange rates, etc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25aedddb9_0_3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25aedddb9_0_3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217f3591b_2_2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217f3591b_2_2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217f3591b_3_1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217f3591b_3_1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217f3591b_2_3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217f3591b_2_3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217f3591b_2_3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217f3591b_2_3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Steak, Chicken and Fish model to demonstrate monetary rigidity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217f3591b_3_3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217f3591b_3_3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21be7bef2_0_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21be7bef2_0_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217f3591b_3_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217f3591b_3_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sent out five versions to five different audiences in 2023.  You can see the reaction of the #1, #2 and #5 audiences.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425aedddb9_0_2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425aedddb9_0_2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March 27, 2025: Utah  passes the first gold depository / digital currency bill, vetoed by Governor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April 17, 2025: Arkansas  passes gold depository / digital currency bill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217f3591b_2_5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217f3591b_2_5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Digital Asset Bills have a broader scope than Bitcoin Reserve bills, i.e. like XRP.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6cb1c518f_0_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46cb1c518f_0_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2230770b6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2230770b6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22ba35a97_0_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22ba35a97_0_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2bcac26d2_0_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42bcac26d2_0_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Dicey Predictions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/>
              <a:t>Bitcoin resolves into either an A or S curve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/>
              <a:t>AI enables cost-effective State crypto platforms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21be7bef2_0_4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21be7bef2_0_4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46cb1c518f_0_1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46cb1c518f_0_1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25aedddb9_0_4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425aedddb9_0_4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25aedddb9_0_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425aedddb9_0_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25c03e735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25c03e735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425aedddb9_0_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425aedddb9_0_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25aedddb9_0_1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425aedddb9_0_1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6cb1c518f_0_3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46cb1c518f_0_3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6cb1c518f_0_3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46cb1c518f_0_3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6cb1c518f_0_1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46cb1c518f_0_1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46cb1c518f_0_2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46cb1c518f_0_2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46cb1c518f_0_2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46cb1c518f_0_2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21be7bef2_0_3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521be7bef2_0_3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Pre-crash abstract configuration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25aedddb9_0_4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425aedddb9_0_4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21be7bef2_0_3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21be7bef2_0_3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Bitcoin miners lost $4 billion and half went bankrupt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22ba35a97_0_3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522ba35a97_0_3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2684efe11_0_1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2684efe11_0_1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2684efe11_0_2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2684efe11_0_2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1970s decade versus 2020s so far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22ba35a97_0_1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22ba35a97_0_1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217f3591b_3_2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217f3591b_3_2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2014 - ShazzleMail project, email and Russia programmers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2018 - Sila Money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21be7bef2_0_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21be7bef2_0_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217f3591b_3_3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217f3591b_3_3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Excerpts from Gold Token White Paper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4"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5"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6"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3"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jp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hyperlink" Target="https://broward.ghost.io/2024/11/27/sdt-schema/" TargetMode="External"/><Relationship Id="rId10" Type="http://schemas.openxmlformats.org/officeDocument/2006/relationships/hyperlink" Target="https://broward.ghost.io/2020/08/14/revision-2/" TargetMode="External"/><Relationship Id="rId13" Type="http://schemas.openxmlformats.org/officeDocument/2006/relationships/hyperlink" Target="https://broward.ghost.io/2024/11/28/sdt-stablecoin/" TargetMode="External"/><Relationship Id="rId12" Type="http://schemas.openxmlformats.org/officeDocument/2006/relationships/hyperlink" Target="https://swagger.io/tools/swagger-editor/download/?ref=broward.ghost.io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broward.ghost.io/2024/11/28/sdt-kyc-and-aml/" TargetMode="External"/><Relationship Id="rId4" Type="http://schemas.openxmlformats.org/officeDocument/2006/relationships/hyperlink" Target="https://broward.ghost.io/2024/11/26/sdt-language/" TargetMode="External"/><Relationship Id="rId9" Type="http://schemas.openxmlformats.org/officeDocument/2006/relationships/hyperlink" Target="https://github.com/lschoe/mpyc?ref=broward.ghost.io" TargetMode="External"/><Relationship Id="rId15" Type="http://schemas.openxmlformats.org/officeDocument/2006/relationships/hyperlink" Target="https://zetcode.com/python/simplejson/?ref=broward.ghost.io" TargetMode="External"/><Relationship Id="rId14" Type="http://schemas.openxmlformats.org/officeDocument/2006/relationships/hyperlink" Target="https://broward.ghost.io/2024/11/28/sdt-stablecoin/" TargetMode="External"/><Relationship Id="rId16" Type="http://schemas.openxmlformats.org/officeDocument/2006/relationships/hyperlink" Target="https://docs.localstack.cloud/user-guide/aws/feature-coverage/?ref=broward.ghost.io" TargetMode="External"/><Relationship Id="rId5" Type="http://schemas.openxmlformats.org/officeDocument/2006/relationships/hyperlink" Target="https://broward.ghost.io/2024/11/26/sdt-blockchain-3/" TargetMode="External"/><Relationship Id="rId6" Type="http://schemas.openxmlformats.org/officeDocument/2006/relationships/hyperlink" Target="https://broward.ghost.io/2024/11/28/sdt-orm/" TargetMode="External"/><Relationship Id="rId7" Type="http://schemas.openxmlformats.org/officeDocument/2006/relationships/hyperlink" Target="https://broward.ghost.io/2020/08/14/revision-2/" TargetMode="External"/><Relationship Id="rId8" Type="http://schemas.openxmlformats.org/officeDocument/2006/relationships/hyperlink" Target="https://broward.ghost.io/2024/11/26/sdt-security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broward.ghost.io/2025/03/10/ai-codegen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nysenate.gov/legislation/bills/2023/S7807/amendment/A" TargetMode="External"/><Relationship Id="rId4" Type="http://schemas.openxmlformats.org/officeDocument/2006/relationships/hyperlink" Target="https://www.billtrack50.com/billdetail/.multi-collapse" TargetMode="External"/><Relationship Id="rId5" Type="http://schemas.openxmlformats.org/officeDocument/2006/relationships/hyperlink" Target="https://stabletoken.notion.site/" TargetMode="External"/><Relationship Id="rId6" Type="http://schemas.openxmlformats.org/officeDocument/2006/relationships/hyperlink" Target="https://www.wvlegislature.gov/Bill_Text_HTML/2025_SESSIONS/RS/bills/hb2463%20intr.pdf" TargetMode="External"/><Relationship Id="rId7" Type="http://schemas.openxmlformats.org/officeDocument/2006/relationships/hyperlink" Target="https://www.wvlegislature.gov/Bill_Status/bills_text.cfm?billdoc=hb2464%20intr.htm&amp;yr=2025&amp;sesstype=RS&amp;i=2464" TargetMode="External"/><Relationship Id="rId8" Type="http://schemas.openxmlformats.org/officeDocument/2006/relationships/hyperlink" Target="https://www.usdkg.com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Relationship Id="rId4" Type="http://schemas.openxmlformats.org/officeDocument/2006/relationships/image" Target="../media/image2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gif"/><Relationship Id="rId4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texasbulliondepository.gov/the-creation-of-the-first-ever-bullion-depository?ref=broward.ghost.io" TargetMode="External"/><Relationship Id="rId4" Type="http://schemas.openxmlformats.org/officeDocument/2006/relationships/hyperlink" Target="https://broward.ghost.io/2015/09/26/bitcoin-blockchains-and-banking-busts/" TargetMode="External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504000" y="226080"/>
            <a:ext cx="9071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DEFCON 33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504463" y="1829819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         </a:t>
            </a:r>
            <a:r>
              <a:rPr lang="en-US" sz="36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"Shaping the Future of Money…</a:t>
            </a:r>
            <a:endParaRPr sz="36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with AI, Crypto and Gold"</a:t>
            </a:r>
            <a:endParaRPr sz="36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Disruptive Venture</a:t>
            </a:r>
            <a:endParaRPr sz="36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White Paper Overview</a:t>
            </a:r>
            <a:endParaRPr sz="3000"/>
          </a:p>
        </p:txBody>
      </p:sp>
      <p:sp>
        <p:nvSpPr>
          <p:cNvPr id="118" name="Google Shape;118;p23"/>
          <p:cNvSpPr txBox="1"/>
          <p:nvPr/>
        </p:nvSpPr>
        <p:spPr>
          <a:xfrm>
            <a:off x="852163" y="924100"/>
            <a:ext cx="83763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Original paper created with ChatGPT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 comprehensive (I hope) national strategy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Mostly </a:t>
            </a:r>
            <a:r>
              <a:rPr lang="en-US" sz="2400"/>
              <a:t>about</a:t>
            </a:r>
            <a:r>
              <a:rPr lang="en-US" sz="2400"/>
              <a:t> WHY a State platform, not HOW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This presentation includes more about HOW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Transaction Theory</a:t>
            </a:r>
            <a:endParaRPr sz="3000"/>
          </a:p>
        </p:txBody>
      </p:sp>
      <p:pic>
        <p:nvPicPr>
          <p:cNvPr id="124" name="Google Shape;124;p24" title="refle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038" y="887930"/>
            <a:ext cx="440055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 title="altered_transact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213" y="3288355"/>
            <a:ext cx="622935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Falling </a:t>
            </a:r>
            <a:r>
              <a:rPr lang="en-US" sz="3000"/>
              <a:t>Transaction Costs Create Opportunity</a:t>
            </a:r>
            <a:endParaRPr sz="3000"/>
          </a:p>
        </p:txBody>
      </p:sp>
      <p:pic>
        <p:nvPicPr>
          <p:cNvPr id="131" name="Google Shape;131;p25" title="coi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131" y="840180"/>
            <a:ext cx="7306363" cy="4677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458400" y="1907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Hegemonic Empires Last 95 Years</a:t>
            </a:r>
            <a:endParaRPr sz="3000"/>
          </a:p>
        </p:txBody>
      </p:sp>
      <p:sp>
        <p:nvSpPr>
          <p:cNvPr id="137" name="Google Shape;137;p26"/>
          <p:cNvSpPr txBox="1"/>
          <p:nvPr/>
        </p:nvSpPr>
        <p:spPr>
          <a:xfrm>
            <a:off x="151950" y="1028750"/>
            <a:ext cx="96846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United States is past the average expiration date</a:t>
            </a:r>
            <a:endParaRPr sz="2400"/>
          </a:p>
        </p:txBody>
      </p:sp>
      <p:pic>
        <p:nvPicPr>
          <p:cNvPr id="138" name="Google Shape;138;p26" title="hegemon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0450"/>
            <a:ext cx="9518717" cy="37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Unsustainable Federal Interest Payments</a:t>
            </a:r>
            <a:endParaRPr sz="3000"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5" y="1121925"/>
            <a:ext cx="9927726" cy="41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Full </a:t>
            </a:r>
            <a:r>
              <a:rPr lang="en-US" sz="3000"/>
              <a:t>Credit Cycle (60 Years)</a:t>
            </a:r>
            <a:endParaRPr sz="3000"/>
          </a:p>
        </p:txBody>
      </p:sp>
      <p:pic>
        <p:nvPicPr>
          <p:cNvPr id="150" name="Google Shape;150;p28" title="cycle_recession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014" y="840175"/>
            <a:ext cx="8706597" cy="48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Half </a:t>
            </a:r>
            <a:r>
              <a:rPr lang="en-US" sz="3000"/>
              <a:t>Credit Cycle, Interest Rates May Rise</a:t>
            </a:r>
            <a:endParaRPr sz="3000"/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50" y="840175"/>
            <a:ext cx="9131050" cy="48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BRICS De-Dollarization Risk</a:t>
            </a:r>
            <a:endParaRPr sz="3000"/>
          </a:p>
        </p:txBody>
      </p:sp>
      <p:pic>
        <p:nvPicPr>
          <p:cNvPr id="162" name="Google Shape;162;p30" title="BRICS20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632" y="764675"/>
            <a:ext cx="8269361" cy="490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Top Ten </a:t>
            </a:r>
            <a:r>
              <a:rPr lang="en-US" sz="3000"/>
              <a:t>State Pension Funds At Risk</a:t>
            </a:r>
            <a:endParaRPr sz="3000"/>
          </a:p>
        </p:txBody>
      </p:sp>
      <p:pic>
        <p:nvPicPr>
          <p:cNvPr id="168" name="Google Shape;168;p31" title="state_pension_fund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338" y="840175"/>
            <a:ext cx="7239949" cy="46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504000" y="2465825"/>
            <a:ext cx="9071700" cy="120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Token Platform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(SDT)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4278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Presentation Overview</a:t>
            </a:r>
            <a:endParaRPr sz="3000"/>
          </a:p>
        </p:txBody>
      </p:sp>
      <p:sp>
        <p:nvSpPr>
          <p:cNvPr id="70" name="Google Shape;70;p15"/>
          <p:cNvSpPr txBox="1"/>
          <p:nvPr/>
        </p:nvSpPr>
        <p:spPr>
          <a:xfrm>
            <a:off x="829050" y="1392434"/>
            <a:ext cx="8269200" cy="4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Introduction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History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Gold Token White Paper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Token Platform (SDT)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Results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Certain Things Are Likely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504463" y="29813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Parasocial Money</a:t>
            </a:r>
            <a:endParaRPr sz="3000"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5" y="2222750"/>
            <a:ext cx="10080626" cy="36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/>
          <p:nvPr/>
        </p:nvSpPr>
        <p:spPr>
          <a:xfrm>
            <a:off x="405300" y="759825"/>
            <a:ext cx="92691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Parasocial </a:t>
            </a:r>
            <a:r>
              <a:rPr lang="en-US" sz="2400"/>
              <a:t>relationships are one-sided, where one party expends effort on an </a:t>
            </a:r>
            <a:r>
              <a:rPr lang="en-US" sz="2400"/>
              <a:t>oblivious recipient, like a celebrity and their fans.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Or today’s dollar and American taxpayers.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504000" y="226077"/>
            <a:ext cx="90717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Impedance-matched Tokens</a:t>
            </a:r>
            <a:endParaRPr sz="3000"/>
          </a:p>
        </p:txBody>
      </p:sp>
      <p:pic>
        <p:nvPicPr>
          <p:cNvPr id="186" name="Google Shape;186;p34" title="image_2025-04-12_21385278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187" y="820825"/>
            <a:ext cx="7684250" cy="47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504463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Federal Reserve Banks</a:t>
            </a:r>
            <a:endParaRPr sz="3000"/>
          </a:p>
        </p:txBody>
      </p:sp>
      <p:pic>
        <p:nvPicPr>
          <p:cNvPr id="192" name="Google Shape;192;p35" title="Federal_Reserve_Districts_Map_-_Banks_&amp;_Branch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091" y="840180"/>
            <a:ext cx="7360443" cy="4677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SDT Platform</a:t>
            </a:r>
            <a:endParaRPr sz="3000"/>
          </a:p>
        </p:txBody>
      </p:sp>
      <p:pic>
        <p:nvPicPr>
          <p:cNvPr id="198" name="Google Shape;198;p36" title="dual_co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325" y="2142100"/>
            <a:ext cx="6165976" cy="34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6"/>
          <p:cNvSpPr txBox="1"/>
          <p:nvPr/>
        </p:nvSpPr>
        <p:spPr>
          <a:xfrm>
            <a:off x="10746925" y="1091825"/>
            <a:ext cx="687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0" name="Google Shape;200;p36"/>
          <p:cNvSpPr txBox="1"/>
          <p:nvPr/>
        </p:nvSpPr>
        <p:spPr>
          <a:xfrm>
            <a:off x="391063" y="687775"/>
            <a:ext cx="9298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An impedance-matched SDT platform adapts to regional conditions and provides multiple token types: dollar, gold or bitcoin.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title"/>
          </p:nvPr>
        </p:nvSpPr>
        <p:spPr>
          <a:xfrm>
            <a:off x="504463" y="2984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Component Overview</a:t>
            </a:r>
            <a:endParaRPr b="1" sz="3000"/>
          </a:p>
        </p:txBody>
      </p:sp>
      <p:pic>
        <p:nvPicPr>
          <p:cNvPr id="206" name="Google Shape;206;p37" title="APIOvervie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82" y="818974"/>
            <a:ext cx="8951860" cy="47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Blockchain Module</a:t>
            </a:r>
            <a:endParaRPr sz="3000"/>
          </a:p>
        </p:txBody>
      </p:sp>
      <p:pic>
        <p:nvPicPr>
          <p:cNvPr id="212" name="Google Shape;212;p38" title="BlockChainModul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072" y="840173"/>
            <a:ext cx="8954481" cy="48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ChatGPT Research</a:t>
            </a:r>
            <a:endParaRPr sz="3000"/>
          </a:p>
        </p:txBody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198275" y="2120225"/>
            <a:ext cx="46788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ACH, KYC &amp; AML: </a:t>
            </a:r>
            <a:r>
              <a:rPr lang="en-US" sz="24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3rd-party API </a:t>
            </a: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Language: </a:t>
            </a:r>
            <a:r>
              <a:rPr lang="en-US" sz="24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Python ver 3.9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Blockchain: </a:t>
            </a:r>
            <a:r>
              <a:rPr lang="en-US" sz="24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Quorum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Database: </a:t>
            </a:r>
            <a:r>
              <a:rPr lang="en-US" sz="24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AWS RDS</a:t>
            </a:r>
            <a:endParaRPr sz="24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ORM: </a:t>
            </a:r>
            <a:r>
              <a:rPr lang="en-US" sz="24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Django</a:t>
            </a:r>
            <a:endParaRPr sz="2400">
              <a:solidFill>
                <a:schemeClr val="hlink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Transport: </a:t>
            </a:r>
            <a:r>
              <a:rPr lang="en-US" sz="24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AWS Lambda</a:t>
            </a:r>
            <a:endParaRPr sz="2400">
              <a:solidFill>
                <a:schemeClr val="hlink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Security: </a:t>
            </a:r>
            <a:r>
              <a:rPr lang="en-US" sz="24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MPC Library</a:t>
            </a: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mpyc</a:t>
            </a:r>
            <a:endParaRPr sz="2400"/>
          </a:p>
        </p:txBody>
      </p:sp>
      <p:sp>
        <p:nvSpPr>
          <p:cNvPr id="219" name="Google Shape;219;p39"/>
          <p:cNvSpPr txBox="1"/>
          <p:nvPr>
            <p:ph idx="2" type="body"/>
          </p:nvPr>
        </p:nvSpPr>
        <p:spPr>
          <a:xfrm>
            <a:off x="5172050" y="2120225"/>
            <a:ext cx="47379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Queue: </a:t>
            </a:r>
            <a:r>
              <a:rPr lang="en-US" sz="2400">
                <a:solidFill>
                  <a:srgbClr val="0000FF"/>
                </a:solidFill>
                <a:highlight>
                  <a:srgbClr val="FFFF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AWS SQS</a:t>
            </a:r>
            <a:endParaRPr sz="24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Vault: </a:t>
            </a:r>
            <a:r>
              <a:rPr lang="en-US" sz="24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AWS Nitro Enclave</a:t>
            </a:r>
            <a:endParaRPr sz="24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Schema: </a:t>
            </a:r>
            <a:r>
              <a:rPr lang="en-US" sz="2400">
                <a:solidFill>
                  <a:srgbClr val="0000FF"/>
                </a:solidFill>
                <a:highlight>
                  <a:srgbClr val="FFFF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OpenAPI</a:t>
            </a:r>
            <a:r>
              <a:rPr lang="en-US" sz="24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en-US" sz="2400">
                <a:solidFill>
                  <a:srgbClr val="0000FF"/>
                </a:solidFill>
                <a:highlight>
                  <a:srgbClr val="FFFF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Editor</a:t>
            </a:r>
            <a:endParaRPr sz="24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Stablecoin: </a:t>
            </a:r>
            <a:r>
              <a:rPr lang="en-US" sz="24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Quorum </a:t>
            </a:r>
            <a:r>
              <a:rPr lang="en-US" sz="2400">
                <a:solidFill>
                  <a:srgbClr val="0000FF"/>
                </a:solidFill>
                <a:highlight>
                  <a:srgbClr val="FFFF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Custom</a:t>
            </a: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Depositories: </a:t>
            </a:r>
            <a:r>
              <a:rPr lang="en-US" sz="2400">
                <a:solidFill>
                  <a:srgbClr val="0000FF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Proprietary API</a:t>
            </a:r>
            <a:endParaRPr sz="24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Config Mgmt: </a:t>
            </a:r>
            <a:r>
              <a:rPr lang="en-US" sz="2400">
                <a:solidFill>
                  <a:srgbClr val="0000FF"/>
                </a:solidFill>
                <a:highlight>
                  <a:srgbClr val="FFFF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SimpleJson</a:t>
            </a:r>
            <a:endParaRPr sz="2400">
              <a:solidFill>
                <a:srgbClr val="0000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Integration Test: </a:t>
            </a:r>
            <a:r>
              <a:rPr lang="en-US" sz="2400">
                <a:solidFill>
                  <a:srgbClr val="0000FF"/>
                </a:solidFill>
                <a:highlight>
                  <a:srgbClr val="FFFF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Localsource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220" name="Google Shape;220;p39"/>
          <p:cNvSpPr txBox="1"/>
          <p:nvPr/>
        </p:nvSpPr>
        <p:spPr>
          <a:xfrm>
            <a:off x="1207500" y="1185050"/>
            <a:ext cx="76335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15 Components glued together by AI code.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Technical Working Group (TWG)</a:t>
            </a:r>
            <a:endParaRPr sz="3000"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295" y="840174"/>
            <a:ext cx="7834035" cy="48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State Exchange Systems (SXS)</a:t>
            </a:r>
            <a:endParaRPr sz="3000"/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608175"/>
            <a:ext cx="9928226" cy="29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1"/>
          <p:cNvSpPr txBox="1"/>
          <p:nvPr/>
        </p:nvSpPr>
        <p:spPr>
          <a:xfrm>
            <a:off x="366625" y="687775"/>
            <a:ext cx="9347400" cy="1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Hub and Spoke: centralized, scalable, simple but rigid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Point-to-Point: flexible but complex and limited scale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Point-to-point allows multiple, asymmetrical exchange rates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and probably the how the new BRICS currency system works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type="title"/>
          </p:nvPr>
        </p:nvSpPr>
        <p:spPr>
          <a:xfrm>
            <a:off x="504463" y="2549375"/>
            <a:ext cx="9071700" cy="11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RESULTS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Mailed 600 copies to 8% of all legislators (7,386)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Why Listen To Me?</a:t>
            </a:r>
            <a:endParaRPr sz="3000"/>
          </a:p>
        </p:txBody>
      </p:sp>
      <p:sp>
        <p:nvSpPr>
          <p:cNvPr id="76" name="Google Shape;76;p16"/>
          <p:cNvSpPr txBox="1"/>
          <p:nvPr/>
        </p:nvSpPr>
        <p:spPr>
          <a:xfrm>
            <a:off x="446150" y="942950"/>
            <a:ext cx="9092700" cy="46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Synopsis:  A stablecoin proposal for State governments, including some history, economics, gold depositories, Bitcoin reserves, pending legislation, impact of “vibe coding” and BRICS.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35 Years Of Software Development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7 Tech Startups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Digital Money Trust (Grabbe) in 1994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3 DEFCON Presentations On Predictive Analytics, 2005-2007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Sila Money Stablecoin, 2018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Google Trends</a:t>
            </a:r>
            <a:r>
              <a:rPr lang="en-US" sz="3000"/>
              <a:t> Feedback</a:t>
            </a:r>
            <a:endParaRPr sz="3000"/>
          </a:p>
        </p:txBody>
      </p:sp>
      <p:pic>
        <p:nvPicPr>
          <p:cNvPr id="244" name="Google Shape;244;p43" title="w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81" y="840175"/>
            <a:ext cx="9720262" cy="48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Gold Depository Bills Submitted</a:t>
            </a:r>
            <a:endParaRPr sz="3000"/>
          </a:p>
        </p:txBody>
      </p:sp>
      <p:pic>
        <p:nvPicPr>
          <p:cNvPr id="250" name="Google Shape;250;p44" title="hegemon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256" y="758674"/>
            <a:ext cx="8190114" cy="49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5"/>
          <p:cNvSpPr txBox="1"/>
          <p:nvPr/>
        </p:nvSpPr>
        <p:spPr>
          <a:xfrm>
            <a:off x="504488" y="449580"/>
            <a:ext cx="907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5"/>
          <p:cNvSpPr txBox="1"/>
          <p:nvPr/>
        </p:nvSpPr>
        <p:spPr>
          <a:xfrm>
            <a:off x="504000" y="1326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5"/>
          <p:cNvSpPr txBox="1"/>
          <p:nvPr>
            <p:ph type="title"/>
          </p:nvPr>
        </p:nvSpPr>
        <p:spPr>
          <a:xfrm>
            <a:off x="504000" y="226077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2025 Alt Currency Legislation</a:t>
            </a:r>
            <a:endParaRPr sz="3000"/>
          </a:p>
        </p:txBody>
      </p:sp>
      <p:pic>
        <p:nvPicPr>
          <p:cNvPr id="258" name="Google Shape;258;p45" title="alt-currency-ma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238" y="950575"/>
            <a:ext cx="7296150" cy="46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2025 </a:t>
            </a:r>
            <a:r>
              <a:rPr lang="en-US" sz="3000"/>
              <a:t>Bitcoin Reserve Legislation</a:t>
            </a:r>
            <a:endParaRPr sz="3000"/>
          </a:p>
        </p:txBody>
      </p:sp>
      <p:pic>
        <p:nvPicPr>
          <p:cNvPr id="264" name="Google Shape;2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575" y="898475"/>
            <a:ext cx="7291475" cy="46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Bitcoin Miner Crash</a:t>
            </a:r>
            <a:endParaRPr sz="3000"/>
          </a:p>
        </p:txBody>
      </p:sp>
      <p:pic>
        <p:nvPicPr>
          <p:cNvPr id="270" name="Google Shape;270;p47" title="miner_bankruptci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5" y="1486055"/>
            <a:ext cx="959167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Impact On Bitcoin Mempool</a:t>
            </a:r>
            <a:endParaRPr sz="3000"/>
          </a:p>
        </p:txBody>
      </p:sp>
      <p:pic>
        <p:nvPicPr>
          <p:cNvPr id="276" name="Google Shape;276;p48" title="mempool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2" y="1624575"/>
            <a:ext cx="9946601" cy="395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8"/>
          <p:cNvSpPr txBox="1"/>
          <p:nvPr/>
        </p:nvSpPr>
        <p:spPr>
          <a:xfrm>
            <a:off x="743550" y="760750"/>
            <a:ext cx="85926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Mempool was overflowed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1% to 5% of transactions expiring for 18 months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Impact On Bitcoin Confirmation Time</a:t>
            </a:r>
            <a:endParaRPr sz="3000"/>
          </a:p>
        </p:txBody>
      </p:sp>
      <p:pic>
        <p:nvPicPr>
          <p:cNvPr id="283" name="Google Shape;283;p49" title="bitcoin_time-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772" y="840180"/>
            <a:ext cx="8071081" cy="4677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0"/>
          <p:cNvSpPr txBox="1"/>
          <p:nvPr>
            <p:ph type="title"/>
          </p:nvPr>
        </p:nvSpPr>
        <p:spPr>
          <a:xfrm>
            <a:off x="504463" y="2635075"/>
            <a:ext cx="9071700" cy="73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Certain Things Are Likely </a:t>
            </a:r>
            <a:endParaRPr sz="4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Bitcoin Scenarios: S-Curve Or A-Curve</a:t>
            </a:r>
            <a:endParaRPr sz="3000"/>
          </a:p>
        </p:txBody>
      </p:sp>
      <p:pic>
        <p:nvPicPr>
          <p:cNvPr id="294" name="Google Shape;294;p51" title="bitcoin_outcom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50" y="2495325"/>
            <a:ext cx="9621725" cy="289334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1"/>
          <p:cNvSpPr txBox="1"/>
          <p:nvPr/>
        </p:nvSpPr>
        <p:spPr>
          <a:xfrm>
            <a:off x="504450" y="965100"/>
            <a:ext cx="90717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Bitcoin uses 180 Terawatts annually, about $20 billion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Energy consumption is rising 25% per year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By the 2028 coin halving, energy cost will be close to $40 billion</a:t>
            </a:r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State Token &amp; Depositories</a:t>
            </a:r>
            <a:endParaRPr sz="3000"/>
          </a:p>
        </p:txBody>
      </p:sp>
      <p:sp>
        <p:nvSpPr>
          <p:cNvPr id="301" name="Google Shape;301;p52"/>
          <p:cNvSpPr txBox="1"/>
          <p:nvPr/>
        </p:nvSpPr>
        <p:spPr>
          <a:xfrm>
            <a:off x="715025" y="886275"/>
            <a:ext cx="8777700" cy="4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Many bills won’t pass in 2025 and will be resubmitted</a:t>
            </a:r>
            <a:r>
              <a:rPr lang="en-US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 expect an increase in 2026 crypto legislation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462775" y="122975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Followup To My </a:t>
            </a:r>
            <a:r>
              <a:rPr lang="en-US" sz="3000"/>
              <a:t>Defcon 13 Presentation (2005)</a:t>
            </a:r>
            <a:endParaRPr sz="3000"/>
          </a:p>
        </p:txBody>
      </p:sp>
      <p:pic>
        <p:nvPicPr>
          <p:cNvPr id="82" name="Google Shape;82;p17" title="defcon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6" y="927275"/>
            <a:ext cx="9829874" cy="46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3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AI Augmentation</a:t>
            </a:r>
            <a:endParaRPr sz="3000"/>
          </a:p>
        </p:txBody>
      </p:sp>
      <p:sp>
        <p:nvSpPr>
          <p:cNvPr id="307" name="Google Shape;307;p53"/>
          <p:cNvSpPr txBox="1"/>
          <p:nvPr/>
        </p:nvSpPr>
        <p:spPr>
          <a:xfrm>
            <a:off x="128563" y="879625"/>
            <a:ext cx="9823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63636"/>
                </a:solidFill>
                <a:highlight>
                  <a:srgbClr val="FFFFFF"/>
                </a:highlight>
              </a:rPr>
              <a:t>Code at Y Combinator's current startups are 95% written by AI.</a:t>
            </a:r>
            <a:endParaRPr sz="2400">
              <a:solidFill>
                <a:srgbClr val="36363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6363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63636"/>
                </a:solidFill>
                <a:highlight>
                  <a:srgbClr val="FFFFFF"/>
                </a:highlight>
              </a:rPr>
              <a:t>“10 Engineers do the work of a team of 50”, says CEO Garry Tan.</a:t>
            </a:r>
            <a:endParaRPr sz="2400">
              <a:solidFill>
                <a:srgbClr val="363636"/>
              </a:solidFill>
              <a:highlight>
                <a:srgbClr val="FFFFFF"/>
              </a:highlight>
            </a:endParaRPr>
          </a:p>
        </p:txBody>
      </p:sp>
      <p:pic>
        <p:nvPicPr>
          <p:cNvPr id="308" name="Google Shape;308;p53" title="codeba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68" y="2364475"/>
            <a:ext cx="7732639" cy="31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3"/>
          <p:cNvSpPr txBox="1"/>
          <p:nvPr/>
        </p:nvSpPr>
        <p:spPr>
          <a:xfrm>
            <a:off x="7990925" y="2364475"/>
            <a:ext cx="1961100" cy="3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My estimate is 2x to 3x increase.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 created this python code in a few days.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4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AI Augmentation</a:t>
            </a:r>
            <a:endParaRPr sz="3000"/>
          </a:p>
        </p:txBody>
      </p:sp>
      <p:sp>
        <p:nvSpPr>
          <p:cNvPr id="315" name="Google Shape;315;p54"/>
          <p:cNvSpPr txBox="1"/>
          <p:nvPr/>
        </p:nvSpPr>
        <p:spPr>
          <a:xfrm>
            <a:off x="1184600" y="936625"/>
            <a:ext cx="80700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Marijuana businesses might support a State token system because it can function like cash.  ChatGPT recommended these similar markets.</a:t>
            </a:r>
            <a:endParaRPr sz="2400"/>
          </a:p>
        </p:txBody>
      </p:sp>
      <p:sp>
        <p:nvSpPr>
          <p:cNvPr id="316" name="Google Shape;316;p54"/>
          <p:cNvSpPr txBox="1"/>
          <p:nvPr/>
        </p:nvSpPr>
        <p:spPr>
          <a:xfrm>
            <a:off x="1005313" y="2512450"/>
            <a:ext cx="8070000" cy="30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Adult Entertainment &amp; Sex Work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Firearms &amp; Ammunition Industry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Gambling &amp; Online Betting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Psychedelic &amp; Alternative Medicine Industry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Cryptocurrencies &amp; Decentralized Finance (DeFi)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Unregulated Herbal &amp; Supplement Markets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5"/>
          <p:cNvSpPr txBox="1"/>
          <p:nvPr>
            <p:ph type="title"/>
          </p:nvPr>
        </p:nvSpPr>
        <p:spPr>
          <a:xfrm>
            <a:off x="504000" y="226077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AI Considerations</a:t>
            </a:r>
            <a:endParaRPr sz="3000"/>
          </a:p>
        </p:txBody>
      </p:sp>
      <p:sp>
        <p:nvSpPr>
          <p:cNvPr id="322" name="Google Shape;322;p55"/>
          <p:cNvSpPr txBox="1"/>
          <p:nvPr/>
        </p:nvSpPr>
        <p:spPr>
          <a:xfrm>
            <a:off x="546313" y="769500"/>
            <a:ext cx="8988000" cy="47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non-deterministic</a:t>
            </a: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nature impacts repeatable process 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need a </a:t>
            </a:r>
            <a:r>
              <a:rPr lang="en-US" sz="24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3"/>
              </a:rPr>
              <a:t>modified development methodology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6"/>
          <p:cNvSpPr txBox="1"/>
          <p:nvPr>
            <p:ph type="title"/>
          </p:nvPr>
        </p:nvSpPr>
        <p:spPr>
          <a:xfrm>
            <a:off x="504463" y="261355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Legislation Surprises in 2025</a:t>
            </a:r>
            <a:endParaRPr sz="3000"/>
          </a:p>
        </p:txBody>
      </p:sp>
      <p:sp>
        <p:nvSpPr>
          <p:cNvPr id="328" name="Google Shape;328;p56"/>
          <p:cNvSpPr txBox="1"/>
          <p:nvPr>
            <p:ph idx="1" type="body"/>
          </p:nvPr>
        </p:nvSpPr>
        <p:spPr>
          <a:xfrm>
            <a:off x="135313" y="1171150"/>
            <a:ext cx="9810000" cy="40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Char char="●"/>
            </a:pPr>
            <a:r>
              <a:rPr lang="en-US" sz="2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New York A 7807:</a:t>
            </a:r>
            <a:r>
              <a:rPr lang="en-US" sz="2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Fiat-collateralized stablecoins as</a:t>
            </a:r>
            <a:r>
              <a:rPr b="1" lang="en-US" sz="2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form of bail</a:t>
            </a:r>
            <a:endParaRPr b="1" sz="2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Times New Roman"/>
              <a:buChar char="●"/>
            </a:pPr>
            <a:r>
              <a:rPr lang="en-US" sz="2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Texas SB 2922:</a:t>
            </a:r>
            <a:r>
              <a:rPr lang="en-US" sz="2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Issuance and regulation of an </a:t>
            </a:r>
            <a:r>
              <a:rPr b="1" lang="en-US" sz="2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oil-backed stablecoin</a:t>
            </a:r>
            <a:endParaRPr b="1" sz="2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Times New Roman"/>
              <a:buChar char="●"/>
            </a:pPr>
            <a:r>
              <a:rPr lang="en-US" sz="2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Wyoming Stable Token Commission</a:t>
            </a:r>
            <a:endParaRPr sz="2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Times New Roman"/>
              <a:buChar char="●"/>
            </a:pPr>
            <a:r>
              <a:rPr lang="en-US" sz="2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West Virginia HB 2463: </a:t>
            </a:r>
            <a:r>
              <a:rPr lang="en-US" sz="2200">
                <a:solidFill>
                  <a:srgbClr val="222222"/>
                </a:solidFill>
                <a:highlight>
                  <a:srgbClr val="F9FDFF"/>
                </a:highlight>
                <a:latin typeface="Roboto"/>
                <a:ea typeface="Roboto"/>
                <a:cs typeface="Roboto"/>
                <a:sym typeface="Roboto"/>
              </a:rPr>
              <a:t>make gold, silver, and </a:t>
            </a:r>
            <a:r>
              <a:rPr b="1" lang="en-US" sz="2200">
                <a:solidFill>
                  <a:srgbClr val="222222"/>
                </a:solidFill>
                <a:highlight>
                  <a:srgbClr val="F9FDFF"/>
                </a:highlight>
                <a:latin typeface="Roboto"/>
                <a:ea typeface="Roboto"/>
                <a:cs typeface="Roboto"/>
                <a:sym typeface="Roboto"/>
              </a:rPr>
              <a:t>crypto currency</a:t>
            </a:r>
            <a:r>
              <a:rPr lang="en-US" sz="2200">
                <a:solidFill>
                  <a:srgbClr val="222222"/>
                </a:solidFill>
                <a:highlight>
                  <a:srgbClr val="F9FDFF"/>
                </a:highlight>
                <a:latin typeface="Roboto"/>
                <a:ea typeface="Roboto"/>
                <a:cs typeface="Roboto"/>
                <a:sym typeface="Roboto"/>
              </a:rPr>
              <a:t> legal tender</a:t>
            </a:r>
            <a:endParaRPr sz="2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Times New Roman"/>
              <a:buChar char="●"/>
            </a:pPr>
            <a:r>
              <a:rPr lang="en-US" sz="2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West Virginia HB 2464:</a:t>
            </a:r>
            <a:r>
              <a:rPr lang="en-US" sz="2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create the </a:t>
            </a:r>
            <a:r>
              <a:rPr b="1" lang="en-US" sz="2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State Bank </a:t>
            </a:r>
            <a:r>
              <a:rPr lang="en-US" sz="2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of West Virginia</a:t>
            </a:r>
            <a:endParaRPr sz="2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Roboto"/>
              <a:buChar char="●"/>
            </a:pPr>
            <a:r>
              <a:rPr lang="en-US" sz="2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8"/>
              </a:rPr>
              <a:t>USDKG:</a:t>
            </a:r>
            <a:r>
              <a:rPr lang="en-US" sz="2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USD-pegged, gold-backed stablecoin from Kyrgyzstan</a:t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7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Private Gold-backed Cryptocurrencies (Me, 2023</a:t>
            </a:r>
            <a:endParaRPr sz="3000"/>
          </a:p>
        </p:txBody>
      </p:sp>
      <p:pic>
        <p:nvPicPr>
          <p:cNvPr id="334" name="Google Shape;334;p57" title="private_crypto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180"/>
            <a:ext cx="9775825" cy="370461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7"/>
          <p:cNvSpPr txBox="1"/>
          <p:nvPr/>
        </p:nvSpPr>
        <p:spPr>
          <a:xfrm>
            <a:off x="2623370" y="992775"/>
            <a:ext cx="29304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They don’t age well</a:t>
            </a:r>
            <a:endParaRPr sz="2400"/>
          </a:p>
        </p:txBody>
      </p:sp>
      <p:pic>
        <p:nvPicPr>
          <p:cNvPr id="336" name="Google Shape;336;p57" title="happy_wink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6170" y="840180"/>
            <a:ext cx="65722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8"/>
          <p:cNvSpPr txBox="1"/>
          <p:nvPr>
            <p:ph type="title"/>
          </p:nvPr>
        </p:nvSpPr>
        <p:spPr>
          <a:xfrm>
            <a:off x="504000" y="226080"/>
            <a:ext cx="9071700" cy="94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Private Gold-backed Cryptocurrencies (Grok, 2025)</a:t>
            </a:r>
            <a:endParaRPr/>
          </a:p>
        </p:txBody>
      </p:sp>
      <p:sp>
        <p:nvSpPr>
          <p:cNvPr id="342" name="Google Shape;342;p58"/>
          <p:cNvSpPr txBox="1"/>
          <p:nvPr/>
        </p:nvSpPr>
        <p:spPr>
          <a:xfrm>
            <a:off x="1370727" y="1172575"/>
            <a:ext cx="377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Yup, They don’t age well</a:t>
            </a:r>
            <a:endParaRPr sz="2400"/>
          </a:p>
        </p:txBody>
      </p:sp>
      <p:pic>
        <p:nvPicPr>
          <p:cNvPr id="343" name="Google Shape;343;p58" title="chuckl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473" y="1046701"/>
            <a:ext cx="629600" cy="6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8" title="image_2025-04-20_20280021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79075"/>
            <a:ext cx="9415689" cy="36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/>
          <p:cNvSpPr txBox="1"/>
          <p:nvPr>
            <p:ph type="title"/>
          </p:nvPr>
        </p:nvSpPr>
        <p:spPr>
          <a:xfrm>
            <a:off x="504000" y="2465825"/>
            <a:ext cx="9071700" cy="73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The End</a:t>
            </a:r>
            <a:endParaRPr sz="4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0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Supplementary Slides For Questions / Comments</a:t>
            </a:r>
            <a:endParaRPr sz="3000"/>
          </a:p>
        </p:txBody>
      </p:sp>
      <p:sp>
        <p:nvSpPr>
          <p:cNvPr id="355" name="Google Shape;355;p60"/>
          <p:cNvSpPr txBox="1"/>
          <p:nvPr/>
        </p:nvSpPr>
        <p:spPr>
          <a:xfrm>
            <a:off x="1005525" y="1127650"/>
            <a:ext cx="82014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Private Crypto versus State Crypto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Annual income of largest Bitcoin miner, MARA: $650 million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Annual budget of State of Louisiana: $45 billion, almost 100X more.</a:t>
            </a:r>
            <a:endParaRPr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1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Marijuana State Intersection</a:t>
            </a:r>
            <a:endParaRPr sz="3000"/>
          </a:p>
        </p:txBody>
      </p:sp>
      <p:sp>
        <p:nvSpPr>
          <p:cNvPr id="361" name="Google Shape;361;p61"/>
          <p:cNvSpPr txBox="1"/>
          <p:nvPr/>
        </p:nvSpPr>
        <p:spPr>
          <a:xfrm>
            <a:off x="742663" y="1056000"/>
            <a:ext cx="85953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intersection of marijuana-legal States and State depository candidates (blue names have bills for 2025)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2" name="Google Shape;362;p61"/>
          <p:cNvSpPr txBox="1"/>
          <p:nvPr/>
        </p:nvSpPr>
        <p:spPr>
          <a:xfrm>
            <a:off x="1029400" y="2272100"/>
            <a:ext cx="3486000" cy="29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Illinois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Massachusetts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Montana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000FF"/>
                </a:solidFill>
              </a:rPr>
              <a:t>Michigan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000FF"/>
                </a:solidFill>
              </a:rPr>
              <a:t>Arizona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363" name="Google Shape;363;p61"/>
          <p:cNvSpPr txBox="1"/>
          <p:nvPr/>
        </p:nvSpPr>
        <p:spPr>
          <a:xfrm>
            <a:off x="5601650" y="2341925"/>
            <a:ext cx="32352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New Jersey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New York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Rhode Island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Missouri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000FF"/>
                </a:solidFill>
              </a:rPr>
              <a:t>Ohio</a:t>
            </a:r>
            <a:endParaRPr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Bitcoin Miner Crash</a:t>
            </a:r>
            <a:endParaRPr sz="3000"/>
          </a:p>
        </p:txBody>
      </p:sp>
      <p:pic>
        <p:nvPicPr>
          <p:cNvPr id="369" name="Google Shape;369;p62" title="miner2021_l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14" y="934193"/>
            <a:ext cx="6176897" cy="467797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2"/>
          <p:cNvSpPr txBox="1"/>
          <p:nvPr/>
        </p:nvSpPr>
        <p:spPr>
          <a:xfrm>
            <a:off x="7018800" y="866950"/>
            <a:ext cx="2748000" cy="46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1" name="Google Shape;371;p62"/>
          <p:cNvSpPr txBox="1"/>
          <p:nvPr/>
        </p:nvSpPr>
        <p:spPr>
          <a:xfrm>
            <a:off x="6459625" y="974575"/>
            <a:ext cx="3376800" cy="45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Conceptual Diagram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Miner : Wallet ratio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1 million : 200 million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1 : 200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504000" y="2465825"/>
            <a:ext cx="9071700" cy="73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History</a:t>
            </a:r>
            <a:endParaRPr sz="4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3"/>
          <p:cNvSpPr txBox="1"/>
          <p:nvPr>
            <p:ph type="title"/>
          </p:nvPr>
        </p:nvSpPr>
        <p:spPr>
          <a:xfrm>
            <a:off x="504463" y="266955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Bitcoin Miner Crash</a:t>
            </a:r>
            <a:endParaRPr sz="3000"/>
          </a:p>
        </p:txBody>
      </p:sp>
      <p:pic>
        <p:nvPicPr>
          <p:cNvPr id="377" name="Google Shape;377;p63" title="miner2023_l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39" y="941530"/>
            <a:ext cx="6176897" cy="467797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3"/>
          <p:cNvSpPr txBox="1"/>
          <p:nvPr/>
        </p:nvSpPr>
        <p:spPr>
          <a:xfrm>
            <a:off x="6561775" y="866950"/>
            <a:ext cx="3204900" cy="46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Conceptual Diagram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Miner : Wallet ratio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500K : 200 million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1: 400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Each miner now serves twice as many wallets and over longer distances</a:t>
            </a:r>
            <a:endParaRPr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/>
          <p:nvPr>
            <p:ph type="title"/>
          </p:nvPr>
        </p:nvSpPr>
        <p:spPr>
          <a:xfrm>
            <a:off x="439725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Likely </a:t>
            </a:r>
            <a:r>
              <a:rPr lang="en-US" sz="3000"/>
              <a:t>Reduction In Workweek</a:t>
            </a:r>
            <a:endParaRPr sz="3000"/>
          </a:p>
        </p:txBody>
      </p:sp>
      <p:pic>
        <p:nvPicPr>
          <p:cNvPr id="384" name="Google Shape;384;p64" title="work_wee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63" y="899354"/>
            <a:ext cx="9071699" cy="4687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 Bit Of NLP</a:t>
            </a:r>
            <a:endParaRPr sz="3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 txBox="1"/>
          <p:nvPr>
            <p:ph type="title"/>
          </p:nvPr>
        </p:nvSpPr>
        <p:spPr>
          <a:xfrm>
            <a:off x="5032650" y="226075"/>
            <a:ext cx="45429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Gold</a:t>
            </a:r>
            <a:endParaRPr sz="3000"/>
          </a:p>
        </p:txBody>
      </p:sp>
      <p:pic>
        <p:nvPicPr>
          <p:cNvPr id="395" name="Google Shape;395;p66" title="gol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300"/>
            <a:ext cx="5390375" cy="544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565300" y="246505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J. Orlin Grabbe</a:t>
            </a:r>
            <a:endParaRPr sz="3000"/>
          </a:p>
        </p:txBody>
      </p:sp>
      <p:pic>
        <p:nvPicPr>
          <p:cNvPr id="93" name="Google Shape;93;p19" title="James_orlin_grabbe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25" y="911675"/>
            <a:ext cx="4452325" cy="46818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4702275" y="911688"/>
            <a:ext cx="5098500" cy="46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Financial Trading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Conspiracy Theorist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End Of Ordinary Money (1995)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Digital Money Trust (1999-2004)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Narrative Arc</a:t>
            </a:r>
            <a:endParaRPr sz="3000"/>
          </a:p>
        </p:txBody>
      </p:sp>
      <p:pic>
        <p:nvPicPr>
          <p:cNvPr id="100" name="Google Shape;100;p20" title="Timelin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700" y="922224"/>
            <a:ext cx="8575450" cy="46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504000" y="226080"/>
            <a:ext cx="9071700" cy="46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Texas Gold Bullion Depository</a:t>
            </a:r>
            <a:endParaRPr sz="3000"/>
          </a:p>
        </p:txBody>
      </p:sp>
      <p:sp>
        <p:nvSpPr>
          <p:cNvPr id="106" name="Google Shape;106;p21"/>
          <p:cNvSpPr txBox="1"/>
          <p:nvPr/>
        </p:nvSpPr>
        <p:spPr>
          <a:xfrm>
            <a:off x="504463" y="868075"/>
            <a:ext cx="9071700" cy="17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Most folks won’t recognize what the </a:t>
            </a:r>
            <a:r>
              <a:rPr lang="en-US" sz="24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Texas Gold Bullion Repository</a:t>
            </a: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is but I did,  thanks to </a:t>
            </a:r>
            <a:r>
              <a:rPr lang="en-US" sz="24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Orlin Grabbe</a:t>
            </a: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  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So I’ve expected this since 2018…</a:t>
            </a:r>
            <a:endParaRPr sz="2400"/>
          </a:p>
        </p:txBody>
      </p:sp>
      <p:pic>
        <p:nvPicPr>
          <p:cNvPr id="107" name="Google Shape;107;p21" title="texa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529125"/>
            <a:ext cx="9740175" cy="29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504000" y="2465825"/>
            <a:ext cx="9071700" cy="120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Gold Token </a:t>
            </a:r>
            <a:r>
              <a:rPr lang="en-US" sz="4800"/>
              <a:t>White</a:t>
            </a:r>
            <a:r>
              <a:rPr lang="en-US" sz="4800"/>
              <a:t> </a:t>
            </a:r>
            <a:r>
              <a:rPr lang="en-US" sz="4800"/>
              <a:t>Paper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First mailing in April 2023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